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3" r:id="rId3"/>
    <p:sldId id="264" r:id="rId4"/>
    <p:sldId id="265" r:id="rId5"/>
    <p:sldId id="266" r:id="rId6"/>
    <p:sldId id="269" r:id="rId7"/>
    <p:sldId id="272" r:id="rId8"/>
    <p:sldId id="267" r:id="rId9"/>
    <p:sldId id="268" r:id="rId10"/>
    <p:sldId id="271" r:id="rId11"/>
    <p:sldId id="273" r:id="rId12"/>
    <p:sldId id="274" r:id="rId1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/>
    <p:restoredTop sz="94727"/>
  </p:normalViewPr>
  <p:slideViewPr>
    <p:cSldViewPr snapToGrid="0" snapToObjects="1">
      <p:cViewPr varScale="1">
        <p:scale>
          <a:sx n="108" d="100"/>
          <a:sy n="108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water, outdoor&#10;&#10;Description automatically generated">
            <a:extLst>
              <a:ext uri="{FF2B5EF4-FFF2-40B4-BE49-F238E27FC236}">
                <a16:creationId xmlns:a16="http://schemas.microsoft.com/office/drawing/2014/main" id="{E0B3E130-0917-F24C-B892-2403D2BFD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E2FAC-44F8-D04E-9E12-80C92D2DE6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80EFB-D64F-8542-B9E3-BA4E2141FE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0565" y="3255962"/>
            <a:ext cx="10177671" cy="2240377"/>
          </a:xfrm>
        </p:spPr>
        <p:txBody>
          <a:bodyPr anchor="b"/>
          <a:lstStyle>
            <a:lvl1pPr algn="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 or End Card</a:t>
            </a:r>
            <a:br>
              <a:rPr lang="en-US" dirty="0"/>
            </a:br>
            <a:r>
              <a:rPr lang="en-US" dirty="0"/>
              <a:t>Option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AD601-84A6-3944-96DD-6E08116816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24938" y="2882348"/>
            <a:ext cx="5993297" cy="373614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Name, MD</a:t>
            </a:r>
          </a:p>
        </p:txBody>
      </p:sp>
    </p:spTree>
    <p:extLst>
      <p:ext uri="{BB962C8B-B14F-4D97-AF65-F5344CB8AC3E}">
        <p14:creationId xmlns:p14="http://schemas.microsoft.com/office/powerpoint/2010/main" val="286518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95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C6C7-5774-2E47-A7C0-DB4E519045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Two column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30F5A-C361-5E4E-8F74-A119DA8558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5213C-C5A7-3F4E-A351-3E04107703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With one bullet list</a:t>
            </a:r>
          </a:p>
        </p:txBody>
      </p:sp>
    </p:spTree>
    <p:extLst>
      <p:ext uri="{BB962C8B-B14F-4D97-AF65-F5344CB8AC3E}">
        <p14:creationId xmlns:p14="http://schemas.microsoft.com/office/powerpoint/2010/main" val="137629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F31E3-967E-194F-BF47-B17A69CDF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Two column card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1E7FE0-27C6-224D-9DB2-16029A5FA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9D3C6-63F0-094D-8350-3090F71AC5E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With picture</a:t>
            </a:r>
          </a:p>
        </p:txBody>
      </p:sp>
    </p:spTree>
    <p:extLst>
      <p:ext uri="{BB962C8B-B14F-4D97-AF65-F5344CB8AC3E}">
        <p14:creationId xmlns:p14="http://schemas.microsoft.com/office/powerpoint/2010/main" val="1790556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building&#10;&#10;Description automatically generated">
            <a:extLst>
              <a:ext uri="{FF2B5EF4-FFF2-40B4-BE49-F238E27FC236}">
                <a16:creationId xmlns:a16="http://schemas.microsoft.com/office/drawing/2014/main" id="{BDF241D2-8900-4A4C-B1EC-023296ACD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5BBA1-2DE1-BC47-B7A2-5C1D594A4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80EFB-D64F-8542-B9E3-BA4E2141FE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91679"/>
            <a:ext cx="9144000" cy="1655762"/>
          </a:xfrm>
        </p:spPr>
        <p:txBody>
          <a:bodyPr anchor="t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 or End Card</a:t>
            </a:r>
            <a:br>
              <a:rPr lang="en-US" dirty="0"/>
            </a:br>
            <a:r>
              <a:rPr lang="en-US" dirty="0"/>
              <a:t>Option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AD601-84A6-3944-96DD-6E08116816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949688"/>
            <a:ext cx="9144000" cy="4373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Name, MD</a:t>
            </a:r>
          </a:p>
        </p:txBody>
      </p:sp>
    </p:spTree>
    <p:extLst>
      <p:ext uri="{BB962C8B-B14F-4D97-AF65-F5344CB8AC3E}">
        <p14:creationId xmlns:p14="http://schemas.microsoft.com/office/powerpoint/2010/main" val="890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1A7F6D-FF88-0B44-98AD-8B3FBF2A5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93B453-A445-A343-B72B-EC09E9ED4A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80EFB-D64F-8542-B9E3-BA4E2141FE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3642" y="1908312"/>
            <a:ext cx="6364357" cy="2739129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Sample Title or End Card</a:t>
            </a:r>
            <a:br>
              <a:rPr lang="en-US" dirty="0"/>
            </a:br>
            <a:r>
              <a:rPr lang="en-US" dirty="0"/>
              <a:t>Option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AD601-84A6-3944-96DD-6E08116816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03642" y="4949688"/>
            <a:ext cx="6364358" cy="43732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Name, MD</a:t>
            </a:r>
          </a:p>
        </p:txBody>
      </p:sp>
    </p:spTree>
    <p:extLst>
      <p:ext uri="{BB962C8B-B14F-4D97-AF65-F5344CB8AC3E}">
        <p14:creationId xmlns:p14="http://schemas.microsoft.com/office/powerpoint/2010/main" val="62721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a city&#10;&#10;Description automatically generated">
            <a:extLst>
              <a:ext uri="{FF2B5EF4-FFF2-40B4-BE49-F238E27FC236}">
                <a16:creationId xmlns:a16="http://schemas.microsoft.com/office/drawing/2014/main" id="{3D2E7A02-6196-E740-A862-9523926D6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E2FAC-44F8-D04E-9E12-80C92D2DE6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80EFB-D64F-8542-B9E3-BA4E2141FE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0565" y="487679"/>
            <a:ext cx="10177671" cy="1818641"/>
          </a:xfrm>
        </p:spPr>
        <p:txBody>
          <a:bodyPr anchor="b"/>
          <a:lstStyle>
            <a:lvl1pPr algn="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 or End Card</a:t>
            </a:r>
            <a:br>
              <a:rPr lang="en-US" dirty="0"/>
            </a:br>
            <a:r>
              <a:rPr lang="en-US" dirty="0"/>
              <a:t>Option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AD601-84A6-3944-96DD-6E08116816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24938" y="2468880"/>
            <a:ext cx="5993297" cy="39624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Name, MD</a:t>
            </a:r>
          </a:p>
        </p:txBody>
      </p:sp>
    </p:spTree>
    <p:extLst>
      <p:ext uri="{BB962C8B-B14F-4D97-AF65-F5344CB8AC3E}">
        <p14:creationId xmlns:p14="http://schemas.microsoft.com/office/powerpoint/2010/main" val="167979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ign&#10;&#10;Description automatically generated">
            <a:extLst>
              <a:ext uri="{FF2B5EF4-FFF2-40B4-BE49-F238E27FC236}">
                <a16:creationId xmlns:a16="http://schemas.microsoft.com/office/drawing/2014/main" id="{E88CCBCF-9A91-0E4C-AE04-12556F122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1C3ED9-27AD-4442-845C-724039583194}"/>
              </a:ext>
            </a:extLst>
          </p:cNvPr>
          <p:cNvSpPr/>
          <p:nvPr userDrawn="1"/>
        </p:nvSpPr>
        <p:spPr>
          <a:xfrm>
            <a:off x="0" y="2275840"/>
            <a:ext cx="12192000" cy="35458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DB1492-63C7-A34E-B3AE-F120303FCE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016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80EFB-D64F-8542-B9E3-BA4E2141FE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91679"/>
            <a:ext cx="9144000" cy="1655762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Title or End Card</a:t>
            </a:r>
            <a:br>
              <a:rPr lang="en-US" dirty="0"/>
            </a:br>
            <a:r>
              <a:rPr lang="en-US" dirty="0"/>
              <a:t>Option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AD601-84A6-3944-96DD-6E08116816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949688"/>
            <a:ext cx="9144000" cy="4373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Name, MD</a:t>
            </a:r>
          </a:p>
        </p:txBody>
      </p:sp>
    </p:spTree>
    <p:extLst>
      <p:ext uri="{BB962C8B-B14F-4D97-AF65-F5344CB8AC3E}">
        <p14:creationId xmlns:p14="http://schemas.microsoft.com/office/powerpoint/2010/main" val="392663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70518-C61C-FA4D-A180-118FF63EE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36C9E-2294-3641-80E8-A091179F1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Title, Subtitle, Interior </a:t>
            </a:r>
            <a:br>
              <a:rPr lang="en-US" dirty="0"/>
            </a:br>
            <a:r>
              <a:rPr lang="en-US" dirty="0"/>
              <a:t>or End Card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B2117-6A81-BB44-A529-F75B9740125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Can be used with any content type</a:t>
            </a:r>
          </a:p>
        </p:txBody>
      </p:sp>
    </p:spTree>
    <p:extLst>
      <p:ext uri="{BB962C8B-B14F-4D97-AF65-F5344CB8AC3E}">
        <p14:creationId xmlns:p14="http://schemas.microsoft.com/office/powerpoint/2010/main" val="76334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58BDA-0474-B743-83D6-1FE1CD95E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8820A3-809B-5E40-AD88-E1423DCE1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Interior or End Card</a:t>
            </a:r>
          </a:p>
        </p:txBody>
      </p:sp>
    </p:spTree>
    <p:extLst>
      <p:ext uri="{BB962C8B-B14F-4D97-AF65-F5344CB8AC3E}">
        <p14:creationId xmlns:p14="http://schemas.microsoft.com/office/powerpoint/2010/main" val="78651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C047-4E25-1948-A3B2-18C542188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Bullet List or Picture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2BA32-1658-9D41-AE2B-A34AD61695C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98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B72FB-40CD-8743-9E50-37593FE18FD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50B78-C6D1-E949-A20B-3AECE5BA11D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A855D4-AE52-1247-AA4D-E4AF8DE81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Double Bullet List or Picture Card</a:t>
            </a:r>
          </a:p>
        </p:txBody>
      </p:sp>
    </p:spTree>
    <p:extLst>
      <p:ext uri="{BB962C8B-B14F-4D97-AF65-F5344CB8AC3E}">
        <p14:creationId xmlns:p14="http://schemas.microsoft.com/office/powerpoint/2010/main" val="57674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B5D8185-CFBD-2C46-A5B1-CF46332ED83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7BF63-991B-4243-91C9-8717BD07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5D05E-2B4B-3C4F-86AE-6520DB74E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34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2" r:id="rId3"/>
    <p:sldLayoutId id="2147483665" r:id="rId4"/>
    <p:sldLayoutId id="2147483660" r:id="rId5"/>
    <p:sldLayoutId id="2147483651" r:id="rId6"/>
    <p:sldLayoutId id="2147483654" r:id="rId7"/>
    <p:sldLayoutId id="2147483650" r:id="rId8"/>
    <p:sldLayoutId id="2147483652" r:id="rId9"/>
    <p:sldLayoutId id="2147483655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gme.org/Newsroom/Newsroom-Filtered/pfcatid/173/Diversity" TargetMode="External"/><Relationship Id="rId7" Type="http://schemas.openxmlformats.org/officeDocument/2006/relationships/hyperlink" Target="https://www.amazon.com/Blindspot-Hidden-Biases-Good-People/dp/0345528433/ref=sr_1_1?keywords=blindspot&amp;qid=1584298690&amp;s=books&amp;sr=1-1" TargetMode="External"/><Relationship Id="rId2" Type="http://schemas.openxmlformats.org/officeDocument/2006/relationships/hyperlink" Target="https://implicit.harvard.edu/implicit/takeatest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mazon.com/How-Be-Antiracist-Ibram-Kendi/dp/0525509283" TargetMode="External"/><Relationship Id="rId5" Type="http://schemas.openxmlformats.org/officeDocument/2006/relationships/hyperlink" Target="https://www.sceneonradio.org/seeing-white/" TargetMode="External"/><Relationship Id="rId4" Type="http://schemas.openxmlformats.org/officeDocument/2006/relationships/hyperlink" Target="https://www.racialequityinstitute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newswire.com/news-release/2019/03/11/1751337/0/en/ACGME-Names-First-Chief-Diversity-and-Inclusion-Officer.html" TargetMode="External"/><Relationship Id="rId2" Type="http://schemas.openxmlformats.org/officeDocument/2006/relationships/hyperlink" Target="mailto:wmcdade@acgme.or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E293F7-B178-D145-8913-F8EE991F0F41}"/>
              </a:ext>
            </a:extLst>
          </p:cNvPr>
          <p:cNvSpPr txBox="1">
            <a:spLocks/>
          </p:cNvSpPr>
          <p:nvPr/>
        </p:nvSpPr>
        <p:spPr>
          <a:xfrm>
            <a:off x="3952068" y="576263"/>
            <a:ext cx="7612358" cy="2852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ACGME DEI Guidelines – Practical Information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FE5FC1B-83F9-AF4F-9E92-B9344C6AB36C}"/>
              </a:ext>
            </a:extLst>
          </p:cNvPr>
          <p:cNvSpPr txBox="1">
            <a:spLocks/>
          </p:cNvSpPr>
          <p:nvPr/>
        </p:nvSpPr>
        <p:spPr>
          <a:xfrm>
            <a:off x="4082403" y="4155511"/>
            <a:ext cx="7612359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Gloria J. Guzmán Pérez-Carrillo, M.D., M.Sc., M.P.H.</a:t>
            </a:r>
            <a:endParaRPr lang="en-US"/>
          </a:p>
          <a:p>
            <a:pPr algn="ctr"/>
            <a:r>
              <a:rPr lang="en-US"/>
              <a:t>Assistant Professor of Radiology, Neuroradiology Section</a:t>
            </a:r>
          </a:p>
          <a:p>
            <a:pPr algn="ctr"/>
            <a:r>
              <a:rPr lang="en-US"/>
              <a:t>Diversity Office, Assistant Director Office of Faculty Affairs</a:t>
            </a:r>
          </a:p>
          <a:p>
            <a:pPr algn="ctr"/>
            <a:r>
              <a:rPr lang="en-US"/>
              <a:t>Co-Director, Advanced NeuroImaging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12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Helpful, but not directly managed by ACGME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258586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Faculty retention and recruitment programs for </a:t>
            </a:r>
            <a:r>
              <a:rPr lang="en-US" sz="3600" dirty="0" err="1"/>
              <a:t>URiM</a:t>
            </a:r>
            <a:r>
              <a:rPr lang="en-US" sz="3600" dirty="0"/>
              <a:t> either within the radiology department or the COM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DEI climate assessments in place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Active collaboration with local DEI experts, i.e. COM Diversity Dean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Creation of Diversity Vice Dean at the GME office level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2083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838200" y="1534885"/>
            <a:ext cx="10258586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Harvard Implicit Bias Test: </a:t>
            </a:r>
            <a:r>
              <a:rPr lang="en-US" sz="3600" dirty="0">
                <a:hlinkClick r:id="rId2"/>
              </a:rPr>
              <a:t>https://implicit.harvard.edu/implicit/takeatest.html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ACGME DEI website:</a:t>
            </a:r>
            <a:r>
              <a:rPr lang="en-US" sz="3600" dirty="0">
                <a:hlinkClick r:id="rId3"/>
              </a:rPr>
              <a:t> https://www.acgme.org/Newsroom/Newsroom-Filtered/pfcatid/173/Diversity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Racial Equity Institute: </a:t>
            </a:r>
            <a:r>
              <a:rPr lang="en-US" sz="3600" dirty="0">
                <a:hlinkClick r:id="rId4"/>
              </a:rPr>
              <a:t>https://www.racialequityinstitute.com/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Seeing white podcast series: </a:t>
            </a:r>
            <a:r>
              <a:rPr lang="en-US" sz="3600" dirty="0">
                <a:hlinkClick r:id="rId5"/>
              </a:rPr>
              <a:t>https://www.sceneonradio.org/seeing-white/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Book, How to be an Antiracist: </a:t>
            </a:r>
            <a:r>
              <a:rPr lang="en-US" sz="3600" dirty="0">
                <a:hlinkClick r:id="rId6"/>
              </a:rPr>
              <a:t>https://www.amazon.com/How-Be-Antiracist-Ibram-Kendi/dp/0525509283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Book, Blindspot- Hidden Biases in Good People:  </a:t>
            </a:r>
            <a:r>
              <a:rPr lang="en-US" sz="3600" dirty="0">
                <a:hlinkClick r:id="rId7"/>
              </a:rPr>
              <a:t>https://www.amazon.com/Blindspot-Hidden-Biases-Good-People/dp/0345528433/ref=sr_1_1?keywords=blindspot&amp;qid=1584298690&amp;s=books&amp;sr=1-1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35784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- Suggested references from Dr. McDade’s presentation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258586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/>
              <a:t>Book- </a:t>
            </a:r>
            <a:r>
              <a:rPr lang="en-US" sz="3800" b="1" dirty="0"/>
              <a:t>Unequal Treatment: Confronting Racial and Ethnic Disparities in Health Care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dirty="0" err="1"/>
              <a:t>Saha</a:t>
            </a:r>
            <a:r>
              <a:rPr lang="en-US" sz="3800" dirty="0"/>
              <a:t> S, </a:t>
            </a:r>
            <a:r>
              <a:rPr lang="en-US" sz="3800" dirty="0" err="1"/>
              <a:t>Guiton</a:t>
            </a:r>
            <a:r>
              <a:rPr lang="en-US" sz="3800" dirty="0"/>
              <a:t> G, </a:t>
            </a:r>
            <a:r>
              <a:rPr lang="en-US" sz="3800" dirty="0" err="1"/>
              <a:t>Wimmers</a:t>
            </a:r>
            <a:r>
              <a:rPr lang="en-US" sz="3800" dirty="0"/>
              <a:t> PF, Wilkerson L. Student body racial and ethnic composition and diversity-related outcomes in US medical schools. Jama. 2008 Sep 10;300(10):1135-45.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dirty="0" err="1"/>
              <a:t>Liebschutz</a:t>
            </a:r>
            <a:r>
              <a:rPr lang="en-US" sz="3800" dirty="0"/>
              <a:t> JM, Darko GO, Finley EP, </a:t>
            </a:r>
            <a:r>
              <a:rPr lang="en-US" sz="3800" dirty="0" err="1"/>
              <a:t>Cawse</a:t>
            </a:r>
            <a:r>
              <a:rPr lang="en-US" sz="3800" dirty="0"/>
              <a:t> JM, </a:t>
            </a:r>
            <a:r>
              <a:rPr lang="en-US" sz="3800" dirty="0" err="1"/>
              <a:t>Bharel</a:t>
            </a:r>
            <a:r>
              <a:rPr lang="en-US" sz="3800" dirty="0"/>
              <a:t> M, </a:t>
            </a:r>
            <a:r>
              <a:rPr lang="en-US" sz="3800" dirty="0" err="1"/>
              <a:t>Orlander</a:t>
            </a:r>
            <a:r>
              <a:rPr lang="en-US" sz="3800" dirty="0"/>
              <a:t> JD. In the minority: black physicians in residency and their experiences. Journal of the National Medical Association. 2006 Sep;98(9):1441.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dirty="0" err="1"/>
              <a:t>Dyrbye</a:t>
            </a:r>
            <a:r>
              <a:rPr lang="en-US" sz="3800" dirty="0"/>
              <a:t> LN, Thomas MR, </a:t>
            </a:r>
            <a:r>
              <a:rPr lang="en-US" sz="3800" dirty="0" err="1"/>
              <a:t>Eacker</a:t>
            </a:r>
            <a:r>
              <a:rPr lang="en-US" sz="3800" dirty="0"/>
              <a:t> A, Harper W, Massie FS, Power DV, </a:t>
            </a:r>
            <a:r>
              <a:rPr lang="en-US" sz="3800" dirty="0" err="1"/>
              <a:t>Huschka</a:t>
            </a:r>
            <a:r>
              <a:rPr lang="en-US" sz="3800" dirty="0"/>
              <a:t> M, Novotny PJ, Sloan JA, </a:t>
            </a:r>
            <a:r>
              <a:rPr lang="en-US" sz="3800" dirty="0" err="1"/>
              <a:t>Shanafelt</a:t>
            </a:r>
            <a:r>
              <a:rPr lang="en-US" sz="3800" dirty="0"/>
              <a:t> TD. Race, ethnicity, and medical student well-being in the United States. Archives of Internal Medicine. 2007 Oct 22;167(19):2103-9.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328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Information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418455" y="1534885"/>
            <a:ext cx="6834752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200" dirty="0"/>
              <a:t>Oral communication with Dr. William McDade, MD, PhD, ACGME’s Chief DEI Officer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200" dirty="0"/>
              <a:t>Contact: William A. McDade, MD, PhD, Accreditation Council for Graduate Medical Education, 401 N Michigan Avenue, Suite 2000, Chicago, IL 60611, 312.755.5000, </a:t>
            </a:r>
            <a:r>
              <a:rPr lang="en-US" sz="2200" dirty="0">
                <a:hlinkClick r:id="rId2"/>
              </a:rPr>
              <a:t>wmcdade@acgme.org</a:t>
            </a:r>
            <a:endParaRPr lang="en-US" sz="22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200" dirty="0">
                <a:hlinkClick r:id="rId3"/>
              </a:rPr>
              <a:t>https://www.globenewswire.com/news-release/2019/03/11/1751337/0/en/ACGME-Names-First-Chief-Diversity-and-Inclusion-Officer.html</a:t>
            </a:r>
            <a:endParaRPr lang="en-US" sz="2200" dirty="0"/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5DCA28E-94DB-344F-8050-EA070485D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077" y="365125"/>
            <a:ext cx="3693538" cy="51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7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79" y="2240420"/>
            <a:ext cx="10515600" cy="1325563"/>
          </a:xfrm>
        </p:spPr>
        <p:txBody>
          <a:bodyPr/>
          <a:lstStyle/>
          <a:p>
            <a:r>
              <a:rPr lang="en-US" dirty="0"/>
              <a:t>NO FORMAL CURRICULAR REQUIREMENTS FOR RADIOLOGY</a:t>
            </a:r>
          </a:p>
        </p:txBody>
      </p:sp>
    </p:spTree>
    <p:extLst>
      <p:ext uri="{BB962C8B-B14F-4D97-AF65-F5344CB8AC3E}">
        <p14:creationId xmlns:p14="http://schemas.microsoft.com/office/powerpoint/2010/main" val="19014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and learning environment requirements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838200" y="1534885"/>
            <a:ext cx="10258586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Keep records of demographics of both trainees and interviewees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Proof of short and long-term strategies to diversify workforce</a:t>
            </a:r>
          </a:p>
        </p:txBody>
      </p:sp>
    </p:spTree>
    <p:extLst>
      <p:ext uri="{BB962C8B-B14F-4D97-AF65-F5344CB8AC3E}">
        <p14:creationId xmlns:p14="http://schemas.microsoft.com/office/powerpoint/2010/main" val="173971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Short-term strategies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838200" y="1534885"/>
            <a:ext cx="10258586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Proof of programming to provide acclimation to the local patient population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Implementation of implicit bias training (i.e. Harvard IAT test)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Ally training- ACGME modules TBD</a:t>
            </a:r>
          </a:p>
        </p:txBody>
      </p:sp>
    </p:spTree>
    <p:extLst>
      <p:ext uri="{BB962C8B-B14F-4D97-AF65-F5344CB8AC3E}">
        <p14:creationId xmlns:p14="http://schemas.microsoft.com/office/powerpoint/2010/main" val="101495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Short-term strategies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838200" y="1534885"/>
            <a:ext cx="10258586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Second-look visits for </a:t>
            </a:r>
            <a:r>
              <a:rPr lang="en-US" sz="3600" dirty="0" err="1"/>
              <a:t>URiM</a:t>
            </a:r>
            <a:r>
              <a:rPr lang="en-US" sz="3600" dirty="0"/>
              <a:t> 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DEI signage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Awards for DEI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Book club / article club around DEI topics</a:t>
            </a:r>
          </a:p>
        </p:txBody>
      </p:sp>
    </p:spTree>
    <p:extLst>
      <p:ext uri="{BB962C8B-B14F-4D97-AF65-F5344CB8AC3E}">
        <p14:creationId xmlns:p14="http://schemas.microsoft.com/office/powerpoint/2010/main" val="1521909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Short-term strategies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838200" y="1534885"/>
            <a:ext cx="10258586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Mentoring programs for </a:t>
            </a:r>
            <a:r>
              <a:rPr lang="en-US" sz="3600" dirty="0" err="1"/>
              <a:t>URiM</a:t>
            </a:r>
            <a:r>
              <a:rPr lang="en-US" sz="3600" dirty="0"/>
              <a:t>  trainees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Link to local College of  Medicine (COM) </a:t>
            </a:r>
            <a:r>
              <a:rPr lang="en-US" sz="3600" dirty="0" err="1"/>
              <a:t>URiM</a:t>
            </a:r>
            <a:r>
              <a:rPr lang="en-US" sz="3600" dirty="0"/>
              <a:t> clubs/programs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Holistic recruitment process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0849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strategies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838200" y="1534885"/>
            <a:ext cx="10258586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Community outreach programs to  disadvantaged high schools and </a:t>
            </a:r>
            <a:r>
              <a:rPr lang="en-US" sz="3600" dirty="0" err="1"/>
              <a:t>URiM</a:t>
            </a:r>
            <a:r>
              <a:rPr lang="en-US" sz="3600" dirty="0"/>
              <a:t> college students (i.e. Pre-med STEM programs)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Summer research programs targeted to women and </a:t>
            </a:r>
            <a:r>
              <a:rPr lang="en-US" sz="3600" dirty="0" err="1"/>
              <a:t>URiM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1021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F2AD-FA73-B447-A1AD-63C4CCD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strategies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8E3FD8-FB33-C64D-B356-F9B72D3C9EC4}"/>
              </a:ext>
            </a:extLst>
          </p:cNvPr>
          <p:cNvSpPr txBox="1">
            <a:spLocks/>
          </p:cNvSpPr>
          <p:nvPr/>
        </p:nvSpPr>
        <p:spPr>
          <a:xfrm>
            <a:off x="838200" y="1534885"/>
            <a:ext cx="10258586" cy="418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Creation of radiology-specific DEI Officer / Office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Visiting </a:t>
            </a:r>
            <a:r>
              <a:rPr lang="en-US" sz="3600" dirty="0" err="1"/>
              <a:t>URiM</a:t>
            </a:r>
            <a:r>
              <a:rPr lang="en-US" sz="3600" dirty="0"/>
              <a:t> and women radiology sub-I</a:t>
            </a:r>
          </a:p>
          <a:p>
            <a:endParaRPr lang="en-US" sz="3600" dirty="0"/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0842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607</Words>
  <Application>Microsoft Office PowerPoint</Application>
  <PresentationFormat>Widescreen</PresentationFormat>
  <Paragraphs>76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Trebuchet MS</vt:lpstr>
      <vt:lpstr>Office Theme</vt:lpstr>
      <vt:lpstr>PowerPoint Presentation</vt:lpstr>
      <vt:lpstr>Source of Information</vt:lpstr>
      <vt:lpstr>NO FORMAL CURRICULAR REQUIREMENTS FOR RADIOLOGY</vt:lpstr>
      <vt:lpstr>Workforce and learning environment requirements</vt:lpstr>
      <vt:lpstr>Short-term strategies</vt:lpstr>
      <vt:lpstr>Short-term strategies</vt:lpstr>
      <vt:lpstr>Short-term strategies</vt:lpstr>
      <vt:lpstr>Long-term strategies</vt:lpstr>
      <vt:lpstr>Long-term strategies</vt:lpstr>
      <vt:lpstr>Helpful, but not directly managed by ACGME</vt:lpstr>
      <vt:lpstr>References</vt:lpstr>
      <vt:lpstr>Extra - Suggested references from Dr. McDade’s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Kania, Kim</dc:creator>
  <cp:lastModifiedBy>Lauren Viering</cp:lastModifiedBy>
  <cp:revision>29</cp:revision>
  <cp:lastPrinted>2020-07-13T18:26:12Z</cp:lastPrinted>
  <dcterms:created xsi:type="dcterms:W3CDTF">2019-08-22T14:44:16Z</dcterms:created>
  <dcterms:modified xsi:type="dcterms:W3CDTF">2020-07-13T18:27:49Z</dcterms:modified>
</cp:coreProperties>
</file>